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7"/>
  </p:notesMasterIdLst>
  <p:sldIdLst>
    <p:sldId id="256" r:id="rId6"/>
    <p:sldId id="261" r:id="rId7"/>
    <p:sldId id="262" r:id="rId8"/>
    <p:sldId id="263" r:id="rId9"/>
    <p:sldId id="266" r:id="rId10"/>
    <p:sldId id="275" r:id="rId11"/>
    <p:sldId id="268" r:id="rId12"/>
    <p:sldId id="270" r:id="rId13"/>
    <p:sldId id="276" r:id="rId14"/>
    <p:sldId id="267" r:id="rId15"/>
    <p:sldId id="284" r:id="rId16"/>
    <p:sldId id="288" r:id="rId17"/>
    <p:sldId id="265" r:id="rId18"/>
    <p:sldId id="278" r:id="rId19"/>
    <p:sldId id="281" r:id="rId20"/>
    <p:sldId id="289" r:id="rId21"/>
    <p:sldId id="269" r:id="rId22"/>
    <p:sldId id="287" r:id="rId23"/>
    <p:sldId id="282" r:id="rId24"/>
    <p:sldId id="271" r:id="rId25"/>
    <p:sldId id="273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Alexander (DELWP)" initials="KA(" lastIdx="2" clrIdx="0">
    <p:extLst>
      <p:ext uri="{19B8F6BF-5375-455C-9EA6-DF929625EA0E}">
        <p15:presenceInfo xmlns:p15="http://schemas.microsoft.com/office/powerpoint/2012/main" userId="S-1-5-21-3009471437-2678356326-1117381816-291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68" autoAdjust="0"/>
  </p:normalViewPr>
  <p:slideViewPr>
    <p:cSldViewPr snapToGrid="0">
      <p:cViewPr varScale="1">
        <p:scale>
          <a:sx n="88" d="100"/>
          <a:sy n="88" d="100"/>
        </p:scale>
        <p:origin x="227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ana Ananthuni (DELWP)" userId="872542b1-eb4e-4d17-87a8-32f0d7f54884" providerId="ADAL" clId="{23C628AE-EC60-4756-9AE1-7B3BBE817B4A}"/>
    <pc:docChg chg="custSel modSld">
      <pc:chgData name="Archana Ananthuni (DELWP)" userId="872542b1-eb4e-4d17-87a8-32f0d7f54884" providerId="ADAL" clId="{23C628AE-EC60-4756-9AE1-7B3BBE817B4A}" dt="2019-10-25T01:19:52.505" v="418" actId="20577"/>
      <pc:docMkLst>
        <pc:docMk/>
      </pc:docMkLst>
      <pc:sldChg chg="delSp modSp delAnim modNotesTx">
        <pc:chgData name="Archana Ananthuni (DELWP)" userId="872542b1-eb4e-4d17-87a8-32f0d7f54884" providerId="ADAL" clId="{23C628AE-EC60-4756-9AE1-7B3BBE817B4A}" dt="2019-10-25T01:19:52.505" v="418" actId="20577"/>
        <pc:sldMkLst>
          <pc:docMk/>
          <pc:sldMk cId="557436366" sldId="261"/>
        </pc:sldMkLst>
        <pc:spChg chg="mod">
          <ac:chgData name="Archana Ananthuni (DELWP)" userId="872542b1-eb4e-4d17-87a8-32f0d7f54884" providerId="ADAL" clId="{23C628AE-EC60-4756-9AE1-7B3BBE817B4A}" dt="2019-10-25T01:19:08.314" v="164" actId="6549"/>
          <ac:spMkLst>
            <pc:docMk/>
            <pc:sldMk cId="557436366" sldId="261"/>
            <ac:spMk id="2" creationId="{00000000-0000-0000-0000-000000000000}"/>
          </ac:spMkLst>
        </pc:spChg>
        <pc:picChg chg="del">
          <ac:chgData name="Archana Ananthuni (DELWP)" userId="872542b1-eb4e-4d17-87a8-32f0d7f54884" providerId="ADAL" clId="{23C628AE-EC60-4756-9AE1-7B3BBE817B4A}" dt="2019-10-25T01:18:30.604" v="0" actId="478"/>
          <ac:picMkLst>
            <pc:docMk/>
            <pc:sldMk cId="557436366" sldId="261"/>
            <ac:picMk id="6" creationId="{BDAFC27F-D0BE-40E4-BFE4-9C9A5E40655C}"/>
          </ac:picMkLst>
        </pc:picChg>
      </pc:sldChg>
    </pc:docChg>
  </pc:docChgLst>
  <pc:docChgLst>
    <pc:chgData name="Archana Ananthuni (DELWP)" userId="872542b1-eb4e-4d17-87a8-32f0d7f54884" providerId="ADAL" clId="{38AE87EB-758A-4D8E-842D-AA4E0F9E4D07}"/>
    <pc:docChg chg="undo modSld">
      <pc:chgData name="Archana Ananthuni (DELWP)" userId="872542b1-eb4e-4d17-87a8-32f0d7f54884" providerId="ADAL" clId="{38AE87EB-758A-4D8E-842D-AA4E0F9E4D07}" dt="2019-10-25T01:08:25.552" v="100" actId="20577"/>
      <pc:docMkLst>
        <pc:docMk/>
      </pc:docMkLst>
      <pc:sldChg chg="modNotesTx">
        <pc:chgData name="Archana Ananthuni (DELWP)" userId="872542b1-eb4e-4d17-87a8-32f0d7f54884" providerId="ADAL" clId="{38AE87EB-758A-4D8E-842D-AA4E0F9E4D07}" dt="2019-10-25T00:35:20.270" v="36" actId="6549"/>
        <pc:sldMkLst>
          <pc:docMk/>
          <pc:sldMk cId="675895975" sldId="256"/>
        </pc:sldMkLst>
      </pc:sldChg>
      <pc:sldChg chg="modNotesTx">
        <pc:chgData name="Archana Ananthuni (DELWP)" userId="872542b1-eb4e-4d17-87a8-32f0d7f54884" providerId="ADAL" clId="{38AE87EB-758A-4D8E-842D-AA4E0F9E4D07}" dt="2019-10-25T00:27:28.504" v="21" actId="6549"/>
        <pc:sldMkLst>
          <pc:docMk/>
          <pc:sldMk cId="557436366" sldId="261"/>
        </pc:sldMkLst>
      </pc:sldChg>
      <pc:sldChg chg="modNotesTx">
        <pc:chgData name="Archana Ananthuni (DELWP)" userId="872542b1-eb4e-4d17-87a8-32f0d7f54884" providerId="ADAL" clId="{38AE87EB-758A-4D8E-842D-AA4E0F9E4D07}" dt="2019-10-25T00:27:25.608" v="20" actId="6549"/>
        <pc:sldMkLst>
          <pc:docMk/>
          <pc:sldMk cId="2768581900" sldId="262"/>
        </pc:sldMkLst>
      </pc:sldChg>
      <pc:sldChg chg="modNotesTx">
        <pc:chgData name="Archana Ananthuni (DELWP)" userId="872542b1-eb4e-4d17-87a8-32f0d7f54884" providerId="ADAL" clId="{38AE87EB-758A-4D8E-842D-AA4E0F9E4D07}" dt="2019-10-25T00:26:57.836" v="16" actId="6549"/>
        <pc:sldMkLst>
          <pc:docMk/>
          <pc:sldMk cId="3264517613" sldId="263"/>
        </pc:sldMkLst>
      </pc:sldChg>
      <pc:sldChg chg="modNotesTx">
        <pc:chgData name="Archana Ananthuni (DELWP)" userId="872542b1-eb4e-4d17-87a8-32f0d7f54884" providerId="ADAL" clId="{38AE87EB-758A-4D8E-842D-AA4E0F9E4D07}" dt="2019-10-25T01:07:47.922" v="57" actId="6549"/>
        <pc:sldMkLst>
          <pc:docMk/>
          <pc:sldMk cId="248074852" sldId="265"/>
        </pc:sldMkLst>
      </pc:sldChg>
      <pc:sldChg chg="modNotesTx">
        <pc:chgData name="Archana Ananthuni (DELWP)" userId="872542b1-eb4e-4d17-87a8-32f0d7f54884" providerId="ADAL" clId="{38AE87EB-758A-4D8E-842D-AA4E0F9E4D07}" dt="2019-10-25T00:27:39.058" v="22" actId="6549"/>
        <pc:sldMkLst>
          <pc:docMk/>
          <pc:sldMk cId="1366016705" sldId="266"/>
        </pc:sldMkLst>
      </pc:sldChg>
      <pc:sldChg chg="modNotesTx">
        <pc:chgData name="Archana Ananthuni (DELWP)" userId="872542b1-eb4e-4d17-87a8-32f0d7f54884" providerId="ADAL" clId="{38AE87EB-758A-4D8E-842D-AA4E0F9E4D07}" dt="2019-10-25T00:34:41.895" v="33" actId="6549"/>
        <pc:sldMkLst>
          <pc:docMk/>
          <pc:sldMk cId="3764998371" sldId="267"/>
        </pc:sldMkLst>
      </pc:sldChg>
      <pc:sldChg chg="modNotesTx">
        <pc:chgData name="Archana Ananthuni (DELWP)" userId="872542b1-eb4e-4d17-87a8-32f0d7f54884" providerId="ADAL" clId="{38AE87EB-758A-4D8E-842D-AA4E0F9E4D07}" dt="2019-10-25T00:28:36.360" v="26" actId="6549"/>
        <pc:sldMkLst>
          <pc:docMk/>
          <pc:sldMk cId="2263128281" sldId="268"/>
        </pc:sldMkLst>
      </pc:sldChg>
      <pc:sldChg chg="modNotesTx">
        <pc:chgData name="Archana Ananthuni (DELWP)" userId="872542b1-eb4e-4d17-87a8-32f0d7f54884" providerId="ADAL" clId="{38AE87EB-758A-4D8E-842D-AA4E0F9E4D07}" dt="2019-10-25T00:34:09.878" v="32" actId="6549"/>
        <pc:sldMkLst>
          <pc:docMk/>
          <pc:sldMk cId="1927989206" sldId="269"/>
        </pc:sldMkLst>
      </pc:sldChg>
      <pc:sldChg chg="modNotesTx">
        <pc:chgData name="Archana Ananthuni (DELWP)" userId="872542b1-eb4e-4d17-87a8-32f0d7f54884" providerId="ADAL" clId="{38AE87EB-758A-4D8E-842D-AA4E0F9E4D07}" dt="2019-10-25T01:08:25.552" v="100" actId="20577"/>
        <pc:sldMkLst>
          <pc:docMk/>
          <pc:sldMk cId="1719570948" sldId="270"/>
        </pc:sldMkLst>
      </pc:sldChg>
      <pc:sldChg chg="modNotesTx">
        <pc:chgData name="Archana Ananthuni (DELWP)" userId="872542b1-eb4e-4d17-87a8-32f0d7f54884" providerId="ADAL" clId="{38AE87EB-758A-4D8E-842D-AA4E0F9E4D07}" dt="2019-10-25T00:34:55.699" v="35" actId="6549"/>
        <pc:sldMkLst>
          <pc:docMk/>
          <pc:sldMk cId="2451163966" sldId="275"/>
        </pc:sldMkLst>
      </pc:sldChg>
      <pc:sldChg chg="modNotesTx">
        <pc:chgData name="Archana Ananthuni (DELWP)" userId="872542b1-eb4e-4d17-87a8-32f0d7f54884" providerId="ADAL" clId="{38AE87EB-758A-4D8E-842D-AA4E0F9E4D07}" dt="2019-10-25T00:28:45.081" v="27" actId="6549"/>
        <pc:sldMkLst>
          <pc:docMk/>
          <pc:sldMk cId="1391575714" sldId="276"/>
        </pc:sldMkLst>
      </pc:sldChg>
      <pc:sldChg chg="modNotesTx">
        <pc:chgData name="Archana Ananthuni (DELWP)" userId="872542b1-eb4e-4d17-87a8-32f0d7f54884" providerId="ADAL" clId="{38AE87EB-758A-4D8E-842D-AA4E0F9E4D07}" dt="2019-10-25T00:33:17.263" v="30" actId="6549"/>
        <pc:sldMkLst>
          <pc:docMk/>
          <pc:sldMk cId="323898596" sldId="278"/>
        </pc:sldMkLst>
      </pc:sldChg>
      <pc:sldChg chg="modNotesTx">
        <pc:chgData name="Archana Ananthuni (DELWP)" userId="872542b1-eb4e-4d17-87a8-32f0d7f54884" providerId="ADAL" clId="{38AE87EB-758A-4D8E-842D-AA4E0F9E4D07}" dt="2019-10-25T00:29:19.537" v="29" actId="6549"/>
        <pc:sldMkLst>
          <pc:docMk/>
          <pc:sldMk cId="1049252415" sldId="288"/>
        </pc:sldMkLst>
      </pc:sldChg>
      <pc:sldChg chg="modNotesTx">
        <pc:chgData name="Archana Ananthuni (DELWP)" userId="872542b1-eb4e-4d17-87a8-32f0d7f54884" providerId="ADAL" clId="{38AE87EB-758A-4D8E-842D-AA4E0F9E4D07}" dt="2019-10-25T00:33:55.765" v="31" actId="6549"/>
        <pc:sldMkLst>
          <pc:docMk/>
          <pc:sldMk cId="3396508917" sldId="2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lwpvicgovau.sharepoint.com/sites/ecm_208/Finance/Local%20Government%20Rating%20Review%202019-20%20(S)/NonRatableData2019VG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000000"/>
                </a:solidFill>
              </a:rPr>
              <a:t>Figure 1: Local Government Revenue, 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'2017-18'!$C$102</c:f>
              <c:strCache>
                <c:ptCount val="1"/>
                <c:pt idx="0">
                  <c:v>$m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/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11-4D7E-8961-5D8EAC60BBD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11-4D7E-8961-5D8EAC60BBD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11-4D7E-8961-5D8EAC60BBD1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11-4D7E-8961-5D8EAC60BBD1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E11-4D7E-8961-5D8EAC60BBD1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E11-4D7E-8961-5D8EAC60BBD1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E11-4D7E-8961-5D8EAC60BBD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E11-4D7E-8961-5D8EAC60BBD1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E11-4D7E-8961-5D8EAC60BBD1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E11-4D7E-8961-5D8EAC60BBD1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E11-4D7E-8961-5D8EAC60BBD1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E11-4D7E-8961-5D8EAC60BBD1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5F979F"/>
                </a:solidFill>
                <a:round/>
              </a:ln>
              <a:effectLst>
                <a:outerShdw blurRad="50800" dist="38100" dir="2700000" algn="tl" rotWithShape="0">
                  <a:srgbClr val="5F979F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'2017-18'!$B$103:$B$108</c:f>
              <c:strCache>
                <c:ptCount val="6"/>
                <c:pt idx="0">
                  <c:v>Rates, municipal charges and waste charges</c:v>
                </c:pt>
                <c:pt idx="1">
                  <c:v>Grants</c:v>
                </c:pt>
                <c:pt idx="2">
                  <c:v>Fees and fines</c:v>
                </c:pt>
                <c:pt idx="3">
                  <c:v>User fees</c:v>
                </c:pt>
                <c:pt idx="4">
                  <c:v>Contributions</c:v>
                </c:pt>
                <c:pt idx="5">
                  <c:v>Other</c:v>
                </c:pt>
              </c:strCache>
            </c:strRef>
          </c:cat>
          <c:val>
            <c:numRef>
              <c:f>'2017-18'!$C$103:$C$108</c:f>
              <c:numCache>
                <c:formatCode>_-* #,##0_-;\-* #,##0_-;_-* "-"??_-;_-@_-</c:formatCode>
                <c:ptCount val="6"/>
                <c:pt idx="0">
                  <c:v>5714.0860000000002</c:v>
                </c:pt>
                <c:pt idx="1">
                  <c:v>1731.9090000000001</c:v>
                </c:pt>
                <c:pt idx="2">
                  <c:v>436.46199999999999</c:v>
                </c:pt>
                <c:pt idx="3">
                  <c:v>972.69899999999996</c:v>
                </c:pt>
                <c:pt idx="4">
                  <c:v>1415.633</c:v>
                </c:pt>
                <c:pt idx="5">
                  <c:v>384.822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11-4D7E-8961-5D8EAC60BB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>
                <a:solidFill>
                  <a:srgbClr val="000000"/>
                </a:solidFill>
              </a:rPr>
              <a:t>Figure 2: Land valuations - rateable vs non-rateable land in Victoria (</a:t>
            </a:r>
            <a:r>
              <a:rPr lang="en-AU" i="1">
                <a:solidFill>
                  <a:srgbClr val="000000"/>
                </a:solidFill>
              </a:rPr>
              <a:t>excluding government land</a:t>
            </a:r>
            <a:r>
              <a:rPr lang="en-AU">
                <a:solidFill>
                  <a:srgbClr val="000000"/>
                </a:solidFill>
              </a:rPr>
              <a:t>)</a:t>
            </a:r>
          </a:p>
          <a:p>
            <a:pPr algn="ctr">
              <a:defRPr/>
            </a:pPr>
            <a:endParaRPr lang="en-AU"/>
          </a:p>
          <a:p>
            <a:pPr algn="ctr">
              <a:defRPr/>
            </a:pPr>
            <a:endParaRPr lang="en-AU"/>
          </a:p>
        </c:rich>
      </c:tx>
      <c:layout>
        <c:manualLayout>
          <c:xMode val="edge"/>
          <c:yMode val="edge"/>
          <c:x val="0.15604494743983768"/>
          <c:y val="1.946828986320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FA-43C3-A45E-0C207C01EC6D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FA-43C3-A45E-0C207C01EC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Sheet1!$G$12:$G$13</c:f>
              <c:strCache>
                <c:ptCount val="2"/>
                <c:pt idx="0">
                  <c:v>Rateable</c:v>
                </c:pt>
                <c:pt idx="1">
                  <c:v>Non-Rateable</c:v>
                </c:pt>
              </c:strCache>
            </c:strRef>
          </c:cat>
          <c:val>
            <c:numRef>
              <c:f>Sheet1!$H$12:$H$13</c:f>
              <c:numCache>
                <c:formatCode>_("$"* #,##0.00_);_("$"* \(#,##0.00\);_("$"* "-"??_);_(@_)</c:formatCode>
                <c:ptCount val="2"/>
                <c:pt idx="0">
                  <c:v>2213932722431</c:v>
                </c:pt>
                <c:pt idx="1">
                  <c:v>53998364758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A-43C3-A45E-0C207C01EC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AU" sz="1800" b="1">
                <a:solidFill>
                  <a:srgbClr val="002060"/>
                </a:solidFill>
              </a:rPr>
              <a:t>Figure 3: Effective Farm Rates % Discount Compared to Residential Rates – 2013-2020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'Replicating farm discount graph'!$C$32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'Replicating farm discount graph'!$B$33:$B$37</c:f>
              <c:strCache>
                <c:ptCount val="5"/>
                <c:pt idx="0">
                  <c:v>Metropolitan Council</c:v>
                </c:pt>
                <c:pt idx="1">
                  <c:v>Interface Council</c:v>
                </c:pt>
                <c:pt idx="2">
                  <c:v>Regional City</c:v>
                </c:pt>
                <c:pt idx="3">
                  <c:v>Large Shire</c:v>
                </c:pt>
                <c:pt idx="4">
                  <c:v>Small Shire</c:v>
                </c:pt>
              </c:strCache>
            </c:strRef>
          </c:cat>
          <c:val>
            <c:numRef>
              <c:f>'Replicating farm discount graph'!$C$33:$C$37</c:f>
              <c:numCache>
                <c:formatCode>General</c:formatCode>
                <c:ptCount val="5"/>
                <c:pt idx="0">
                  <c:v>0.70622081573720163</c:v>
                </c:pt>
                <c:pt idx="1">
                  <c:v>0.28336899636044199</c:v>
                </c:pt>
                <c:pt idx="2">
                  <c:v>0.13658877550972948</c:v>
                </c:pt>
                <c:pt idx="3">
                  <c:v>0.15456104586861108</c:v>
                </c:pt>
                <c:pt idx="4">
                  <c:v>0.13093614276838417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E-4194-B75F-8B133EDF34E5}"/>
            </c:ext>
          </c:extLst>
        </c:ser>
        <c:ser>
          <c:idx val="1"/>
          <c:order val="1"/>
          <c:tx>
            <c:strRef>
              <c:f>'Replicating farm discount graph'!$D$32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'Replicating farm discount graph'!$B$33:$B$37</c:f>
              <c:strCache>
                <c:ptCount val="5"/>
                <c:pt idx="0">
                  <c:v>Metropolitan Council</c:v>
                </c:pt>
                <c:pt idx="1">
                  <c:v>Interface Council</c:v>
                </c:pt>
                <c:pt idx="2">
                  <c:v>Regional City</c:v>
                </c:pt>
                <c:pt idx="3">
                  <c:v>Large Shire</c:v>
                </c:pt>
                <c:pt idx="4">
                  <c:v>Small Shire</c:v>
                </c:pt>
              </c:strCache>
            </c:strRef>
          </c:cat>
          <c:val>
            <c:numRef>
              <c:f>'Replicating farm discount graph'!$D$33:$D$37</c:f>
              <c:numCache>
                <c:formatCode>General</c:formatCode>
                <c:ptCount val="5"/>
                <c:pt idx="0">
                  <c:v>0.70225293511146636</c:v>
                </c:pt>
                <c:pt idx="1">
                  <c:v>0.26617880270506822</c:v>
                </c:pt>
                <c:pt idx="2">
                  <c:v>0.18106642042777188</c:v>
                </c:pt>
                <c:pt idx="3">
                  <c:v>0.16261295038805867</c:v>
                </c:pt>
                <c:pt idx="4">
                  <c:v>0.14121631974673243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EE-4194-B75F-8B133EDF34E5}"/>
            </c:ext>
          </c:extLst>
        </c:ser>
        <c:ser>
          <c:idx val="2"/>
          <c:order val="2"/>
          <c:tx>
            <c:strRef>
              <c:f>'Replicating farm discount graph'!$E$32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'Replicating farm discount graph'!$B$33:$B$37</c:f>
              <c:strCache>
                <c:ptCount val="5"/>
                <c:pt idx="0">
                  <c:v>Metropolitan Council</c:v>
                </c:pt>
                <c:pt idx="1">
                  <c:v>Interface Council</c:v>
                </c:pt>
                <c:pt idx="2">
                  <c:v>Regional City</c:v>
                </c:pt>
                <c:pt idx="3">
                  <c:v>Large Shire</c:v>
                </c:pt>
                <c:pt idx="4">
                  <c:v>Small Shire</c:v>
                </c:pt>
              </c:strCache>
            </c:strRef>
          </c:cat>
          <c:val>
            <c:numRef>
              <c:f>'Replicating farm discount graph'!$E$33:$E$37</c:f>
              <c:numCache>
                <c:formatCode>General</c:formatCode>
                <c:ptCount val="5"/>
                <c:pt idx="0">
                  <c:v>0.70269834711045487</c:v>
                </c:pt>
                <c:pt idx="1">
                  <c:v>0.26579652582707469</c:v>
                </c:pt>
                <c:pt idx="2">
                  <c:v>0.17961437300860639</c:v>
                </c:pt>
                <c:pt idx="3">
                  <c:v>0.16005229307940105</c:v>
                </c:pt>
                <c:pt idx="4">
                  <c:v>0.14307401519274299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EE-4194-B75F-8B133EDF34E5}"/>
            </c:ext>
          </c:extLst>
        </c:ser>
        <c:ser>
          <c:idx val="3"/>
          <c:order val="3"/>
          <c:tx>
            <c:strRef>
              <c:f>'Replicating farm discount graph'!$F$32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'Replicating farm discount graph'!$B$33:$B$37</c:f>
              <c:strCache>
                <c:ptCount val="5"/>
                <c:pt idx="0">
                  <c:v>Metropolitan Council</c:v>
                </c:pt>
                <c:pt idx="1">
                  <c:v>Interface Council</c:v>
                </c:pt>
                <c:pt idx="2">
                  <c:v>Regional City</c:v>
                </c:pt>
                <c:pt idx="3">
                  <c:v>Large Shire</c:v>
                </c:pt>
                <c:pt idx="4">
                  <c:v>Small Shire</c:v>
                </c:pt>
              </c:strCache>
            </c:strRef>
          </c:cat>
          <c:val>
            <c:numRef>
              <c:f>'Replicating farm discount graph'!$F$33:$F$37</c:f>
              <c:numCache>
                <c:formatCode>General</c:formatCode>
                <c:ptCount val="5"/>
                <c:pt idx="0">
                  <c:v>0.69578174231348444</c:v>
                </c:pt>
                <c:pt idx="1">
                  <c:v>0.2664499768133497</c:v>
                </c:pt>
                <c:pt idx="2">
                  <c:v>0.18801214820990841</c:v>
                </c:pt>
                <c:pt idx="3">
                  <c:v>0.17349359598811165</c:v>
                </c:pt>
                <c:pt idx="4">
                  <c:v>0.14884188291583689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EE-4194-B75F-8B133EDF34E5}"/>
            </c:ext>
          </c:extLst>
        </c:ser>
        <c:ser>
          <c:idx val="4"/>
          <c:order val="4"/>
          <c:tx>
            <c:strRef>
              <c:f>'Replicating farm discount graph'!$G$32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'Replicating farm discount graph'!$B$33:$B$37</c:f>
              <c:strCache>
                <c:ptCount val="5"/>
                <c:pt idx="0">
                  <c:v>Metropolitan Council</c:v>
                </c:pt>
                <c:pt idx="1">
                  <c:v>Interface Council</c:v>
                </c:pt>
                <c:pt idx="2">
                  <c:v>Regional City</c:v>
                </c:pt>
                <c:pt idx="3">
                  <c:v>Large Shire</c:v>
                </c:pt>
                <c:pt idx="4">
                  <c:v>Small Shire</c:v>
                </c:pt>
              </c:strCache>
            </c:strRef>
          </c:cat>
          <c:val>
            <c:numRef>
              <c:f>'Replicating farm discount graph'!$G$33:$G$37</c:f>
              <c:numCache>
                <c:formatCode>General</c:formatCode>
                <c:ptCount val="5"/>
                <c:pt idx="0">
                  <c:v>0.69479060734907194</c:v>
                </c:pt>
                <c:pt idx="1">
                  <c:v>0.30395925660086043</c:v>
                </c:pt>
                <c:pt idx="2">
                  <c:v>0.19356188267127505</c:v>
                </c:pt>
                <c:pt idx="3">
                  <c:v>0.17744446723298446</c:v>
                </c:pt>
                <c:pt idx="4">
                  <c:v>0.14474016554835889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EE-4194-B75F-8B133EDF34E5}"/>
            </c:ext>
          </c:extLst>
        </c:ser>
        <c:ser>
          <c:idx val="5"/>
          <c:order val="5"/>
          <c:tx>
            <c:strRef>
              <c:f>'Replicating farm discount graph'!$H$32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'Replicating farm discount graph'!$B$33:$B$37</c:f>
              <c:strCache>
                <c:ptCount val="5"/>
                <c:pt idx="0">
                  <c:v>Metropolitan Council</c:v>
                </c:pt>
                <c:pt idx="1">
                  <c:v>Interface Council</c:v>
                </c:pt>
                <c:pt idx="2">
                  <c:v>Regional City</c:v>
                </c:pt>
                <c:pt idx="3">
                  <c:v>Large Shire</c:v>
                </c:pt>
                <c:pt idx="4">
                  <c:v>Small Shire</c:v>
                </c:pt>
              </c:strCache>
            </c:strRef>
          </c:cat>
          <c:val>
            <c:numRef>
              <c:f>'Replicating farm discount graph'!$H$33:$H$37</c:f>
              <c:numCache>
                <c:formatCode>General</c:formatCode>
                <c:ptCount val="5"/>
                <c:pt idx="0">
                  <c:v>0.6938920866965288</c:v>
                </c:pt>
                <c:pt idx="1">
                  <c:v>0.29749244810353481</c:v>
                </c:pt>
                <c:pt idx="2">
                  <c:v>0.19957685870956432</c:v>
                </c:pt>
                <c:pt idx="3">
                  <c:v>0.17529842374892146</c:v>
                </c:pt>
                <c:pt idx="4">
                  <c:v>0.19039219181560085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EE-4194-B75F-8B133EDF34E5}"/>
            </c:ext>
          </c:extLst>
        </c:ser>
        <c:ser>
          <c:idx val="6"/>
          <c:order val="6"/>
          <c:tx>
            <c:strRef>
              <c:f>'Replicating farm discount graph'!$I$32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'Replicating farm discount graph'!$B$33:$B$37</c:f>
              <c:strCache>
                <c:ptCount val="5"/>
                <c:pt idx="0">
                  <c:v>Metropolitan Council</c:v>
                </c:pt>
                <c:pt idx="1">
                  <c:v>Interface Council</c:v>
                </c:pt>
                <c:pt idx="2">
                  <c:v>Regional City</c:v>
                </c:pt>
                <c:pt idx="3">
                  <c:v>Large Shire</c:v>
                </c:pt>
                <c:pt idx="4">
                  <c:v>Small Shire</c:v>
                </c:pt>
              </c:strCache>
            </c:strRef>
          </c:cat>
          <c:val>
            <c:numRef>
              <c:f>'Replicating farm discount graph'!$I$33:$I$37</c:f>
              <c:numCache>
                <c:formatCode>General</c:formatCode>
                <c:ptCount val="5"/>
                <c:pt idx="0">
                  <c:v>0.18742722766397724</c:v>
                </c:pt>
                <c:pt idx="1">
                  <c:v>0.27688743462996523</c:v>
                </c:pt>
                <c:pt idx="2">
                  <c:v>0.19248679365127019</c:v>
                </c:pt>
                <c:pt idx="3">
                  <c:v>0.16015450586637492</c:v>
                </c:pt>
                <c:pt idx="4">
                  <c:v>0.21930251205637674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EE-4194-B75F-8B133EDF3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108128"/>
        <c:axId val="739380104"/>
      </c:barChart>
      <c:catAx>
        <c:axId val="73410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80104"/>
        <c:crosses val="autoZero"/>
        <c:auto val="1"/>
        <c:lblAlgn val="ctr"/>
        <c:lblOffset val="100"/>
        <c:noMultiLvlLbl val="0"/>
      </c:catAx>
      <c:valAx>
        <c:axId val="739380104"/>
        <c:scaling>
          <c:orientation val="minMax"/>
        </c:scaling>
        <c:delete val="0"/>
        <c:axPos val="l"/>
        <c:majorGridlines>
          <c:spPr>
            <a:ln w="127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6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AU" b="1" dirty="0">
                <a:solidFill>
                  <a:srgbClr val="000066"/>
                </a:solidFill>
              </a:rPr>
              <a:t>Figure 4: Differential Rates</a:t>
            </a:r>
            <a:r>
              <a:rPr lang="en-AU" b="1" baseline="0" dirty="0">
                <a:solidFill>
                  <a:srgbClr val="000066"/>
                </a:solidFill>
              </a:rPr>
              <a:t> 2019-20  </a:t>
            </a:r>
          </a:p>
          <a:p>
            <a:pPr>
              <a:defRPr>
                <a:solidFill>
                  <a:srgbClr val="000066"/>
                </a:solidFill>
              </a:defRPr>
            </a:pPr>
            <a:r>
              <a:rPr lang="en-AU" b="1" baseline="0" dirty="0">
                <a:solidFill>
                  <a:srgbClr val="000066"/>
                </a:solidFill>
              </a:rPr>
              <a:t>(as a r</a:t>
            </a:r>
            <a:r>
              <a:rPr lang="en-AU" b="1" dirty="0">
                <a:solidFill>
                  <a:srgbClr val="000066"/>
                </a:solidFill>
              </a:rPr>
              <a:t>atio over residential rates)</a:t>
            </a:r>
          </a:p>
        </c:rich>
      </c:tx>
      <c:layout>
        <c:manualLayout>
          <c:xMode val="edge"/>
          <c:yMode val="edge"/>
          <c:x val="0.287553032311773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59785514488881"/>
          <c:y val="0.14387376827688592"/>
          <c:w val="0.83575744381916239"/>
          <c:h val="0.65569510374671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Rates!$AH$5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Rates!$AI$4:$AM$4</c:f>
              <c:strCache>
                <c:ptCount val="5"/>
                <c:pt idx="0">
                  <c:v>Small Shire</c:v>
                </c:pt>
                <c:pt idx="1">
                  <c:v>Large Shire</c:v>
                </c:pt>
                <c:pt idx="2">
                  <c:v>Regional City</c:v>
                </c:pt>
                <c:pt idx="3">
                  <c:v>Interface Council</c:v>
                </c:pt>
                <c:pt idx="4">
                  <c:v>Metropolitan Council</c:v>
                </c:pt>
              </c:strCache>
            </c:strRef>
          </c:cat>
          <c:val>
            <c:numRef>
              <c:f>Rates!$AI$5:$AM$5</c:f>
              <c:numCache>
                <c:formatCode>#,##0.00_ ;[Red]\-#,##0.00\ 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D-4ADB-8037-25F735B002D7}"/>
            </c:ext>
          </c:extLst>
        </c:ser>
        <c:ser>
          <c:idx val="1"/>
          <c:order val="1"/>
          <c:tx>
            <c:strRef>
              <c:f>Rates!$AH$6</c:f>
              <c:strCache>
                <c:ptCount val="1"/>
                <c:pt idx="0">
                  <c:v>Commercial/Industrial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Rates!$AI$4:$AM$4</c:f>
              <c:strCache>
                <c:ptCount val="5"/>
                <c:pt idx="0">
                  <c:v>Small Shire</c:v>
                </c:pt>
                <c:pt idx="1">
                  <c:v>Large Shire</c:v>
                </c:pt>
                <c:pt idx="2">
                  <c:v>Regional City</c:v>
                </c:pt>
                <c:pt idx="3">
                  <c:v>Interface Council</c:v>
                </c:pt>
                <c:pt idx="4">
                  <c:v>Metropolitan Council</c:v>
                </c:pt>
              </c:strCache>
            </c:strRef>
          </c:cat>
          <c:val>
            <c:numRef>
              <c:f>Rates!$AI$6:$AM$6</c:f>
              <c:numCache>
                <c:formatCode>#,##0.00_ ;[Red]\-#,##0.00\ </c:formatCode>
                <c:ptCount val="5"/>
                <c:pt idx="0">
                  <c:v>1.1770425463585172</c:v>
                </c:pt>
                <c:pt idx="1">
                  <c:v>1.2731510980604979</c:v>
                </c:pt>
                <c:pt idx="2">
                  <c:v>1.543502367298399</c:v>
                </c:pt>
                <c:pt idx="3">
                  <c:v>1.7145802650880135</c:v>
                </c:pt>
                <c:pt idx="4">
                  <c:v>1.7892840652883577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D-4ADB-8037-25F735B002D7}"/>
            </c:ext>
          </c:extLst>
        </c:ser>
        <c:ser>
          <c:idx val="2"/>
          <c:order val="2"/>
          <c:tx>
            <c:strRef>
              <c:f>Rates!$AH$7</c:f>
              <c:strCache>
                <c:ptCount val="1"/>
                <c:pt idx="0">
                  <c:v>Vacant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Rates!$AI$4:$AM$4</c:f>
              <c:strCache>
                <c:ptCount val="5"/>
                <c:pt idx="0">
                  <c:v>Small Shire</c:v>
                </c:pt>
                <c:pt idx="1">
                  <c:v>Large Shire</c:v>
                </c:pt>
                <c:pt idx="2">
                  <c:v>Regional City</c:v>
                </c:pt>
                <c:pt idx="3">
                  <c:v>Interface Council</c:v>
                </c:pt>
                <c:pt idx="4">
                  <c:v>Metropolitan Council</c:v>
                </c:pt>
              </c:strCache>
            </c:strRef>
          </c:cat>
          <c:val>
            <c:numRef>
              <c:f>Rates!$AI$7:$AM$7</c:f>
              <c:numCache>
                <c:formatCode>#,##0.00_ ;[Red]\-#,##0.00\ </c:formatCode>
                <c:ptCount val="5"/>
                <c:pt idx="0">
                  <c:v>1.6408719932506006</c:v>
                </c:pt>
                <c:pt idx="1">
                  <c:v>1.6752605096052231</c:v>
                </c:pt>
                <c:pt idx="2">
                  <c:v>1.8390406494025986</c:v>
                </c:pt>
                <c:pt idx="3">
                  <c:v>1.5694983941915011</c:v>
                </c:pt>
                <c:pt idx="4">
                  <c:v>2.4160443004272891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D-4ADB-8037-25F735B002D7}"/>
            </c:ext>
          </c:extLst>
        </c:ser>
        <c:ser>
          <c:idx val="3"/>
          <c:order val="3"/>
          <c:tx>
            <c:strRef>
              <c:f>Rates!$AH$8</c:f>
              <c:strCache>
                <c:ptCount val="1"/>
                <c:pt idx="0">
                  <c:v>Farm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Rates!$AI$4:$AM$4</c:f>
              <c:strCache>
                <c:ptCount val="5"/>
                <c:pt idx="0">
                  <c:v>Small Shire</c:v>
                </c:pt>
                <c:pt idx="1">
                  <c:v>Large Shire</c:v>
                </c:pt>
                <c:pt idx="2">
                  <c:v>Regional City</c:v>
                </c:pt>
                <c:pt idx="3">
                  <c:v>Interface Council</c:v>
                </c:pt>
                <c:pt idx="4">
                  <c:v>Metropolitan Council</c:v>
                </c:pt>
              </c:strCache>
            </c:strRef>
          </c:cat>
          <c:val>
            <c:numRef>
              <c:f>Rates!$AI$8:$AM$8</c:f>
              <c:numCache>
                <c:formatCode>#,##0.00_ ;[Red]\-#,##0.00\ </c:formatCode>
                <c:ptCount val="5"/>
                <c:pt idx="0">
                  <c:v>0.78069748794362326</c:v>
                </c:pt>
                <c:pt idx="1">
                  <c:v>0.83984549413362508</c:v>
                </c:pt>
                <c:pt idx="2">
                  <c:v>0.80751320634872981</c:v>
                </c:pt>
                <c:pt idx="3">
                  <c:v>0.72311256537003477</c:v>
                </c:pt>
                <c:pt idx="4">
                  <c:v>0.81257277233602276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8D-4ADB-8037-25F735B00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888928"/>
        <c:axId val="702889912"/>
      </c:barChart>
      <c:catAx>
        <c:axId val="7028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889912"/>
        <c:crosses val="autoZero"/>
        <c:auto val="1"/>
        <c:lblAlgn val="ctr"/>
        <c:lblOffset val="100"/>
        <c:noMultiLvlLbl val="0"/>
      </c:catAx>
      <c:valAx>
        <c:axId val="70288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rgbClr val="000066"/>
                    </a:solidFill>
                  </a:rPr>
                  <a:t>Ratio  over</a:t>
                </a:r>
                <a:r>
                  <a:rPr lang="en-AU" baseline="0">
                    <a:solidFill>
                      <a:srgbClr val="000066"/>
                    </a:solidFill>
                  </a:rPr>
                  <a:t> residential rates</a:t>
                </a:r>
                <a:endParaRPr lang="en-AU">
                  <a:solidFill>
                    <a:srgbClr val="000066"/>
                  </a:solidFill>
                </a:endParaRPr>
              </a:p>
            </c:rich>
          </c:tx>
          <c:layout>
            <c:manualLayout>
              <c:xMode val="edge"/>
              <c:yMode val="edge"/>
              <c:x val="2.2681571336399375E-2"/>
              <c:y val="0.21602699697070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_ ;[Red]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88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6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02E64-1A72-5D43-9FB5-57F7478A445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0707A-976F-BE4A-AB13-09DF7629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5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Act allows councils to levy different rates for different properties.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Differential rates are in widespread use by councils.  They are often used to provide a discount or increased rates for different property types.  Common differential rates in use are those for farm land, commercial and industrial land and vacant 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Differential rates allow a council to set different rates in the dollar for different property types.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basic example here shows how three different properties, all valued the same amount, can pay different amounts in 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4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Over the last six years, interface councils have consistently given farm properties discounts between 25-30 per cent (compared to residential properties).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On average, small and large shires have provided around a 15 per cent rate discount for farms (compared to residential properties), with this amount rising in the past 2 years in small shires.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largest discount to farm properties is historically provided in metro areas, but only by a few councils.  This discount has reduced in 2019-20.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97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We now turn to some rather specialist rating practices that affect all councils.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Land designated for ‘cultural and recreational purposes’ is subject to rates, but the rates are not based on the land value.  Rather, councils have discretion to decide a “reasonable” amount of rates, having regard to council services provided and the community benefits from that property.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councils have extensive policies and approaches to this form of rating, while others do not.  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Such lands include a range of property types from small sporting clubs to large commercial facilities.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Electricity generators can opt-in to a scheme to pay rates under a different scheme; based on the power output of the generator, not the value of the property.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6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Pensioners currently receive a concession on rates funded by the State Government of up to $235 this year.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Some councils provided additional discounts to pensioners.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91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  <a:p>
            <a:endParaRPr lang="en-AU" sz="16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7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/>
              <a:t>This is a question from the quick survey on our Engage Vic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u="sng" dirty="0"/>
              <a:t>Most common responses: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42 per cent of respondents said “Somewhat easy to understand”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40 per cent of respondents said “Complicated”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61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/>
              <a:t>This is another question from the quick survey on our Engage Vic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40 per cent of respondents said Yes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60 per cent said 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The Panel is interested in hearing about how the community engages in the rate-setting process?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Rates Work video.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[Not uploaded to website as file size too large.  However, the video is available at the top of the main page of the Rating Review website</a:t>
            </a:r>
            <a:r>
              <a:rPr lang="en-AU"/>
              <a:t>, www.engage.vic.gov.au/rating-review.]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8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0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Rates are largest revenue source for local government, impacting on all Victorians.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The review will look at the system through the lens of equity and fairness.  What do these themes mean to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will look at: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local government rates and charges levied under the Local Government Act 1989, and a number of other State laws (</a:t>
            </a:r>
            <a:r>
              <a:rPr lang="en-AU"/>
              <a:t>including rates made under the Cultural and Recreational Lands Act 1963 &amp; the Electricity Industry Act 2000)</a:t>
            </a:r>
            <a:endParaRPr lang="en-A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rating system’s interaction with the State’s taxation/valuation systems;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rating exemptions and concessions;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autonomy of local governments to apply the rating system to meet local needs;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exemptions and discounts for rates and their application to various classes of land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impacts any recommended changes would have on councils, businesses and various classes of ratepayers. 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/>
              <a:t>The only part of the rating system out of scope is the rate cap mechanism which will be separately reviewed by December 2021.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ctr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More than half of local government revenue comes from rates, with about 16 per cent from Federal and State government grants.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User fees, fines and developer contributions make up most of the remaining revenue pie.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Rural and regional councils receive higher levels of grants.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8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Rating exemptions are currently set in the Act and can also be offered by Councils themselves through waivers.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Exemptions under s.154 of </a:t>
            </a:r>
            <a:r>
              <a:rPr lang="en-AU"/>
              <a:t>the Act include</a:t>
            </a:r>
            <a:r>
              <a:rPr lang="en-AU" dirty="0"/>
              <a:t>: </a:t>
            </a:r>
          </a:p>
          <a:p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and Commonwealth land (Crown Land), where it is either unoccupied or it is used exclusively for public or municipal purposes;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Crown land leased to a rail transport operator;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used exclusively for charitable purposes;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used as a residence of ministers of religion;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Returned Services League (RSL) clubs.</a:t>
            </a:r>
          </a:p>
          <a:p>
            <a:endParaRPr lang="en-AU" dirty="0"/>
          </a:p>
          <a:p>
            <a:endParaRPr lang="en-AU" dirty="0"/>
          </a:p>
          <a:p>
            <a:pPr marL="171450" indent="-171450">
              <a:buFontTx/>
              <a:buChar char="-"/>
            </a:pPr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0707A-976F-BE4A-AB13-09DF76299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371" y="5030042"/>
            <a:ext cx="4054288" cy="1155605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7371" y="3546431"/>
            <a:ext cx="4054288" cy="1428981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91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Content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825625"/>
            <a:ext cx="82833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0305" y="365126"/>
            <a:ext cx="82833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OVG Content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65126"/>
            <a:ext cx="82799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5" y="1825625"/>
            <a:ext cx="396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0304" y="1829174"/>
            <a:ext cx="396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OVG Content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365126"/>
            <a:ext cx="826306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05" y="1681163"/>
            <a:ext cx="3960000" cy="68738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304" y="2368551"/>
            <a:ext cx="3960000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3366" y="1681163"/>
            <a:ext cx="3960000" cy="68738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365" y="2368551"/>
            <a:ext cx="3960000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Content 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365126"/>
            <a:ext cx="826306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Content 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Cove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371" y="5030042"/>
            <a:ext cx="4054288" cy="1155605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7371" y="3546431"/>
            <a:ext cx="4054288" cy="1428981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69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Break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371" y="4202206"/>
            <a:ext cx="6225988" cy="705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77371" y="3025589"/>
            <a:ext cx="6225988" cy="1176617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015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Brea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371" y="4202789"/>
            <a:ext cx="6225988" cy="70538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77371" y="3025589"/>
            <a:ext cx="6225988" cy="117720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37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Content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825625"/>
            <a:ext cx="66495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0305" y="365126"/>
            <a:ext cx="66495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OVG Content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65126"/>
            <a:ext cx="681691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5" y="1825625"/>
            <a:ext cx="324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7225" y="1825625"/>
            <a:ext cx="324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OVG Content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365126"/>
            <a:ext cx="68445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05" y="1681163"/>
            <a:ext cx="3240000" cy="68738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304" y="2368551"/>
            <a:ext cx="3240000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4859" y="1681163"/>
            <a:ext cx="3240000" cy="68738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4859" y="2368551"/>
            <a:ext cx="3240000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OVG Content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65126"/>
            <a:ext cx="68445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VG Content 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305" y="365126"/>
            <a:ext cx="8283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05" y="1825625"/>
            <a:ext cx="82833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0305" y="6356351"/>
            <a:ext cx="2255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276" y="6356351"/>
            <a:ext cx="954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F3FB04-E8D2-B64A-8DA5-CB612F257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120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.vic.gov.au/rating-re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ating.review@delwp.vic.gov.au?subject=Website%20enqui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Public Forums</a:t>
            </a:r>
          </a:p>
          <a:p>
            <a:r>
              <a:rPr lang="en-US"/>
              <a:t>August-October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Local Government Rating System Review</a:t>
            </a:r>
          </a:p>
        </p:txBody>
      </p:sp>
    </p:spTree>
    <p:extLst>
      <p:ext uri="{BB962C8B-B14F-4D97-AF65-F5344CB8AC3E}">
        <p14:creationId xmlns:p14="http://schemas.microsoft.com/office/powerpoint/2010/main" val="67589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A187E3-3BC4-411A-8FF4-F73B7321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b="1"/>
              <a:t>Q. Should some properties and ratepayers pay different rates than others?</a:t>
            </a:r>
          </a:p>
          <a:p>
            <a:endParaRPr lang="en-AU" sz="3200" b="1"/>
          </a:p>
          <a:p>
            <a:r>
              <a:rPr lang="en-AU" sz="3200" b="1"/>
              <a:t>Issues: Differential rates, special rating arrangements, discounts </a:t>
            </a:r>
            <a:endParaRPr lang="en-AU" sz="3200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F723E-B29C-477A-8206-58AA61C2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1EA1-0235-47F8-8E4D-622B29DC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5E01F1-50A2-4833-AD5B-F283319C5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005013"/>
            <a:ext cx="6649570" cy="424288"/>
          </a:xfrm>
        </p:spPr>
        <p:txBody>
          <a:bodyPr/>
          <a:lstStyle/>
          <a:p>
            <a:r>
              <a:rPr lang="en-AU" sz="2000"/>
              <a:t>Table 1. Example of differential rates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F7432-BB15-41D9-8DDA-0372C6FD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8C62066-7A89-499F-9F5A-44E9B7E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65126"/>
            <a:ext cx="6649571" cy="1325563"/>
          </a:xfrm>
        </p:spPr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71587B-D2C6-4EE0-A1EE-C8CEBE9AE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59296"/>
              </p:ext>
            </p:extLst>
          </p:nvPr>
        </p:nvGraphicFramePr>
        <p:xfrm>
          <a:off x="430305" y="2710813"/>
          <a:ext cx="7717408" cy="3171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4219">
                  <a:extLst>
                    <a:ext uri="{9D8B030D-6E8A-4147-A177-3AD203B41FA5}">
                      <a16:colId xmlns:a16="http://schemas.microsoft.com/office/drawing/2014/main" val="1398048899"/>
                    </a:ext>
                  </a:extLst>
                </a:gridCol>
                <a:gridCol w="1768126">
                  <a:extLst>
                    <a:ext uri="{9D8B030D-6E8A-4147-A177-3AD203B41FA5}">
                      <a16:colId xmlns:a16="http://schemas.microsoft.com/office/drawing/2014/main" val="3652004288"/>
                    </a:ext>
                  </a:extLst>
                </a:gridCol>
                <a:gridCol w="1768126">
                  <a:extLst>
                    <a:ext uri="{9D8B030D-6E8A-4147-A177-3AD203B41FA5}">
                      <a16:colId xmlns:a16="http://schemas.microsoft.com/office/drawing/2014/main" val="1359862928"/>
                    </a:ext>
                  </a:extLst>
                </a:gridCol>
                <a:gridCol w="1766937">
                  <a:extLst>
                    <a:ext uri="{9D8B030D-6E8A-4147-A177-3AD203B41FA5}">
                      <a16:colId xmlns:a16="http://schemas.microsoft.com/office/drawing/2014/main" val="3871811612"/>
                    </a:ext>
                  </a:extLst>
                </a:gridCol>
              </a:tblGrid>
              <a:tr h="7928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Category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 value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Rate in the Dollar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Rates Payable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8003516"/>
                  </a:ext>
                </a:extLst>
              </a:tr>
              <a:tr h="7928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Residential Land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0.00250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$1,500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3817610"/>
                  </a:ext>
                </a:extLst>
              </a:tr>
              <a:tr h="7928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Commercial Land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0.00500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$3,000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694454"/>
                  </a:ext>
                </a:extLst>
              </a:tr>
              <a:tr h="7928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Farm Land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0.00125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$750</a:t>
                      </a:r>
                      <a:endParaRPr lang="en-AU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057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68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9C0BC7-6008-4AF4-B094-1777B2186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810047"/>
              </p:ext>
            </p:extLst>
          </p:nvPr>
        </p:nvGraphicFramePr>
        <p:xfrm>
          <a:off x="430305" y="3004457"/>
          <a:ext cx="8087163" cy="191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430">
                  <a:extLst>
                    <a:ext uri="{9D8B030D-6E8A-4147-A177-3AD203B41FA5}">
                      <a16:colId xmlns:a16="http://schemas.microsoft.com/office/drawing/2014/main" val="2440318933"/>
                    </a:ext>
                  </a:extLst>
                </a:gridCol>
                <a:gridCol w="1190408">
                  <a:extLst>
                    <a:ext uri="{9D8B030D-6E8A-4147-A177-3AD203B41FA5}">
                      <a16:colId xmlns:a16="http://schemas.microsoft.com/office/drawing/2014/main" val="1213728165"/>
                    </a:ext>
                  </a:extLst>
                </a:gridCol>
                <a:gridCol w="845306">
                  <a:extLst>
                    <a:ext uri="{9D8B030D-6E8A-4147-A177-3AD203B41FA5}">
                      <a16:colId xmlns:a16="http://schemas.microsoft.com/office/drawing/2014/main" val="1219917737"/>
                    </a:ext>
                  </a:extLst>
                </a:gridCol>
                <a:gridCol w="1057309">
                  <a:extLst>
                    <a:ext uri="{9D8B030D-6E8A-4147-A177-3AD203B41FA5}">
                      <a16:colId xmlns:a16="http://schemas.microsoft.com/office/drawing/2014/main" val="2481499919"/>
                    </a:ext>
                  </a:extLst>
                </a:gridCol>
                <a:gridCol w="1104652">
                  <a:extLst>
                    <a:ext uri="{9D8B030D-6E8A-4147-A177-3AD203B41FA5}">
                      <a16:colId xmlns:a16="http://schemas.microsoft.com/office/drawing/2014/main" val="350909505"/>
                    </a:ext>
                  </a:extLst>
                </a:gridCol>
                <a:gridCol w="1120432">
                  <a:extLst>
                    <a:ext uri="{9D8B030D-6E8A-4147-A177-3AD203B41FA5}">
                      <a16:colId xmlns:a16="http://schemas.microsoft.com/office/drawing/2014/main" val="342189767"/>
                    </a:ext>
                  </a:extLst>
                </a:gridCol>
                <a:gridCol w="962626">
                  <a:extLst>
                    <a:ext uri="{9D8B030D-6E8A-4147-A177-3AD203B41FA5}">
                      <a16:colId xmlns:a16="http://schemas.microsoft.com/office/drawing/2014/main" val="4131440999"/>
                    </a:ext>
                  </a:extLst>
                </a:gridCol>
              </a:tblGrid>
              <a:tr h="113129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Number of differentials</a:t>
                      </a:r>
                      <a:endParaRPr lang="en-AU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000" b="1" u="none" strike="noStrike">
                        <a:effectLst/>
                      </a:endParaRPr>
                    </a:p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(uniform)</a:t>
                      </a:r>
                      <a:endParaRPr lang="en-AU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2</a:t>
                      </a:r>
                      <a:endParaRPr lang="en-AU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3</a:t>
                      </a:r>
                      <a:endParaRPr lang="en-AU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4</a:t>
                      </a:r>
                      <a:endParaRPr lang="en-AU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5</a:t>
                      </a:r>
                      <a:endParaRPr lang="en-AU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6+</a:t>
                      </a:r>
                      <a:endParaRPr lang="en-AU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1426419"/>
                  </a:ext>
                </a:extLst>
              </a:tr>
              <a:tr h="78256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Number of councils</a:t>
                      </a:r>
                      <a:endParaRPr lang="en-AU" sz="2000" b="1" i="0" u="none" strike="noStrike">
                        <a:solidFill>
                          <a:srgbClr val="3635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13</a:t>
                      </a:r>
                      <a:endParaRPr lang="en-AU" sz="2000" b="1" i="0" u="none" strike="noStrike">
                        <a:solidFill>
                          <a:srgbClr val="3635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5</a:t>
                      </a:r>
                      <a:endParaRPr lang="en-AU" sz="2000" b="1" i="0" u="none" strike="noStrike">
                        <a:solidFill>
                          <a:srgbClr val="3635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6</a:t>
                      </a:r>
                      <a:endParaRPr lang="en-AU" sz="2000" b="1" i="0" u="none" strike="noStrike">
                        <a:solidFill>
                          <a:srgbClr val="3635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13</a:t>
                      </a:r>
                      <a:endParaRPr lang="en-AU" sz="2000" b="1" i="0" u="none" strike="noStrike">
                        <a:solidFill>
                          <a:srgbClr val="3635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16</a:t>
                      </a:r>
                      <a:endParaRPr lang="en-AU" sz="2000" b="1" i="0" u="none" strike="noStrike">
                        <a:solidFill>
                          <a:srgbClr val="3635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u="none" strike="noStrike">
                          <a:effectLst/>
                        </a:rPr>
                        <a:t>26</a:t>
                      </a:r>
                      <a:endParaRPr lang="en-AU" sz="2000" b="1" i="0" u="none" strike="noStrike">
                        <a:solidFill>
                          <a:srgbClr val="3635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040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30E3-3A72-4E2C-A35F-883DB4DC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40DA2-299B-453B-87FB-208E6AAC82A5}"/>
              </a:ext>
            </a:extLst>
          </p:cNvPr>
          <p:cNvSpPr/>
          <p:nvPr/>
        </p:nvSpPr>
        <p:spPr>
          <a:xfrm>
            <a:off x="430305" y="2301176"/>
            <a:ext cx="5515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AU" dirty="0"/>
              <a:t>Table 2: Count of council differential rates – 2019-20</a:t>
            </a:r>
            <a:endParaRPr lang="en-A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BB90E22-72FA-4D34-856B-DDCD7E3D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65126"/>
            <a:ext cx="6649571" cy="1325563"/>
          </a:xfrm>
        </p:spPr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98027-ABCA-430D-B885-3530D4F2E2F2}"/>
              </a:ext>
            </a:extLst>
          </p:cNvPr>
          <p:cNvSpPr txBox="1"/>
          <p:nvPr/>
        </p:nvSpPr>
        <p:spPr>
          <a:xfrm>
            <a:off x="430305" y="5252267"/>
            <a:ext cx="630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chemeClr val="tx1">
                    <a:lumMod val="50000"/>
                  </a:schemeClr>
                </a:solidFill>
              </a:rPr>
              <a:t>Source: DELWP, Council adopted budgets 2019-20</a:t>
            </a:r>
            <a:endParaRPr lang="en-AU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5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88073" y="287066"/>
            <a:ext cx="7383606" cy="1325563"/>
          </a:xfrm>
        </p:spPr>
        <p:txBody>
          <a:bodyPr/>
          <a:lstStyle/>
          <a:p>
            <a:r>
              <a:rPr lang="en-US"/>
              <a:t>Local Government Rating System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36736B-D57B-4A53-8EBF-7FCA5A46AA48}"/>
              </a:ext>
            </a:extLst>
          </p:cNvPr>
          <p:cNvSpPr txBox="1"/>
          <p:nvPr/>
        </p:nvSpPr>
        <p:spPr>
          <a:xfrm>
            <a:off x="279723" y="6202462"/>
            <a:ext cx="630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Source: Local government budgets 2013-14 to 2019-20</a:t>
            </a:r>
            <a:endParaRPr lang="en-AU" sz="1600" i="1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5C158A2-8844-487F-A2BD-0F3AD1563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19923"/>
              </p:ext>
            </p:extLst>
          </p:nvPr>
        </p:nvGraphicFramePr>
        <p:xfrm>
          <a:off x="279600" y="1423710"/>
          <a:ext cx="8584554" cy="45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7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9A964-9E9B-4066-99BB-39D22413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276" y="6356351"/>
            <a:ext cx="954742" cy="365125"/>
          </a:xfrm>
        </p:spPr>
        <p:txBody>
          <a:bodyPr/>
          <a:lstStyle/>
          <a:p>
            <a:fld id="{4BF3FB04-E8D2-B64A-8DA5-CB612F257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CD58728-DEE7-482A-99DD-56A17B6BF4C6}"/>
              </a:ext>
            </a:extLst>
          </p:cNvPr>
          <p:cNvSpPr txBox="1">
            <a:spLocks/>
          </p:cNvSpPr>
          <p:nvPr/>
        </p:nvSpPr>
        <p:spPr>
          <a:xfrm>
            <a:off x="582705" y="517526"/>
            <a:ext cx="664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Local Government Rating System Review</a:t>
            </a:r>
            <a:endParaRPr lang="en-AU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24D1BEF-82A8-489B-83E3-916BBBD21869}"/>
              </a:ext>
              <a:ext uri="{147F2762-F138-4A5C-976F-8EAC2B608ADB}">
                <a16:predDERef xmlns:a16="http://schemas.microsoft.com/office/drawing/2014/main" pred="{66B67B46-6865-4769-B267-978AE20F3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007936"/>
              </p:ext>
            </p:extLst>
          </p:nvPr>
        </p:nvGraphicFramePr>
        <p:xfrm>
          <a:off x="280416" y="1719072"/>
          <a:ext cx="8461248" cy="47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89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DC2C1-F28D-4650-8DBD-EC676FCE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27EA-65A1-49CD-ADE4-37A4B03D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7086792-360F-498B-9CC3-56A6ADF73E0B}"/>
              </a:ext>
            </a:extLst>
          </p:cNvPr>
          <p:cNvSpPr txBox="1">
            <a:spLocks/>
          </p:cNvSpPr>
          <p:nvPr/>
        </p:nvSpPr>
        <p:spPr>
          <a:xfrm>
            <a:off x="582705" y="517526"/>
            <a:ext cx="664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9E4145-135E-429F-90EC-77E93B276863}"/>
              </a:ext>
            </a:extLst>
          </p:cNvPr>
          <p:cNvSpPr txBox="1">
            <a:spLocks/>
          </p:cNvSpPr>
          <p:nvPr/>
        </p:nvSpPr>
        <p:spPr>
          <a:xfrm>
            <a:off x="582706" y="2258628"/>
            <a:ext cx="79262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12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/>
              <a:t>Cultural/recreational land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Ovals, sporting clubs, racecourses, showgrounds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 practice pay much lower rates</a:t>
            </a:r>
          </a:p>
          <a:p>
            <a:r>
              <a:rPr lang="en-AU" sz="2800" b="1" dirty="0"/>
              <a:t>Power generators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Pay rates based on power generation capacity, not land value</a:t>
            </a:r>
          </a:p>
          <a:p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97758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DC2C1-F28D-4650-8DBD-EC676FCE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27EA-65A1-49CD-ADE4-37A4B03D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7086792-360F-498B-9CC3-56A6ADF73E0B}"/>
              </a:ext>
            </a:extLst>
          </p:cNvPr>
          <p:cNvSpPr txBox="1">
            <a:spLocks/>
          </p:cNvSpPr>
          <p:nvPr/>
        </p:nvSpPr>
        <p:spPr>
          <a:xfrm>
            <a:off x="582705" y="517526"/>
            <a:ext cx="664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9E4145-135E-429F-90EC-77E93B276863}"/>
              </a:ext>
            </a:extLst>
          </p:cNvPr>
          <p:cNvSpPr txBox="1">
            <a:spLocks/>
          </p:cNvSpPr>
          <p:nvPr/>
        </p:nvSpPr>
        <p:spPr>
          <a:xfrm>
            <a:off x="582706" y="2258628"/>
            <a:ext cx="74115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12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/>
              <a:t>Waivers, concessions and financial hardship</a:t>
            </a:r>
          </a:p>
          <a:p>
            <a:endParaRPr lang="en-AU" sz="2800" b="1"/>
          </a:p>
          <a:p>
            <a:r>
              <a:rPr lang="en-AU" sz="2800"/>
              <a:t>What criteria should apply to councils providing waivers and concessions?</a:t>
            </a:r>
          </a:p>
          <a:p>
            <a:endParaRPr lang="en-AU" sz="2800" b="1"/>
          </a:p>
        </p:txBody>
      </p:sp>
    </p:spTree>
    <p:extLst>
      <p:ext uri="{BB962C8B-B14F-4D97-AF65-F5344CB8AC3E}">
        <p14:creationId xmlns:p14="http://schemas.microsoft.com/office/powerpoint/2010/main" val="339650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A187E3-3BC4-411A-8FF4-F73B7321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b="1"/>
              <a:t>Q. How easy is it to understand rates notices and make payments?</a:t>
            </a:r>
          </a:p>
          <a:p>
            <a:endParaRPr lang="en-AU" sz="3200" b="1"/>
          </a:p>
          <a:p>
            <a:r>
              <a:rPr lang="en-AU" sz="3200" b="1"/>
              <a:t>Issue: the ratepayer experience of rates and council interaction  </a:t>
            </a:r>
            <a:endParaRPr lang="en-AU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F723E-B29C-477A-8206-58AA61C2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1EA1-0235-47F8-8E4D-622B29DC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DA08-B142-472F-A1F1-DE6D9012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276" y="6356351"/>
            <a:ext cx="954742" cy="365125"/>
          </a:xfrm>
        </p:spPr>
        <p:txBody>
          <a:bodyPr/>
          <a:lstStyle/>
          <a:p>
            <a:fld id="{4BF3FB04-E8D2-B64A-8DA5-CB612F257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ABA98DB-7FAA-481A-81A0-44C453D4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65126"/>
            <a:ext cx="6649571" cy="1325563"/>
          </a:xfrm>
        </p:spPr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A1DFEE1-1F22-4496-89FF-FC4484A4DAC0}"/>
              </a:ext>
            </a:extLst>
          </p:cNvPr>
          <p:cNvSpPr txBox="1">
            <a:spLocks/>
          </p:cNvSpPr>
          <p:nvPr/>
        </p:nvSpPr>
        <p:spPr>
          <a:xfrm>
            <a:off x="430305" y="1560059"/>
            <a:ext cx="8421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+mn-lt"/>
                <a:ea typeface="+mn-ea"/>
                <a:cs typeface="+mn-cs"/>
              </a:rPr>
              <a:t>Figure 5:  </a:t>
            </a:r>
            <a:r>
              <a:rPr lang="en-US" sz="2400" i="1">
                <a:latin typeface="+mn-lt"/>
                <a:ea typeface="+mn-ea"/>
                <a:cs typeface="+mn-cs"/>
              </a:rPr>
              <a:t>“</a:t>
            </a:r>
            <a:r>
              <a:rPr lang="en-AU" sz="2400" i="1">
                <a:latin typeface="+mn-lt"/>
                <a:ea typeface="+mn-ea"/>
                <a:cs typeface="+mn-cs"/>
              </a:rPr>
              <a:t>Which of the following best describes how your council's rates are set?</a:t>
            </a:r>
            <a:r>
              <a:rPr lang="en-US" sz="2400" i="1">
                <a:latin typeface="+mn-lt"/>
                <a:ea typeface="+mn-ea"/>
                <a:cs typeface="+mn-cs"/>
              </a:rPr>
              <a:t>”</a:t>
            </a:r>
            <a:endParaRPr lang="en-AU" sz="2400" i="1">
              <a:latin typeface="+mn-lt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094ACA9-2E81-4DA4-BF5A-4DBB63953CD2}"/>
              </a:ext>
            </a:extLst>
          </p:cNvPr>
          <p:cNvSpPr txBox="1">
            <a:spLocks/>
          </p:cNvSpPr>
          <p:nvPr/>
        </p:nvSpPr>
        <p:spPr>
          <a:xfrm>
            <a:off x="194982" y="5532437"/>
            <a:ext cx="8421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latin typeface="+mn-lt"/>
              <a:ea typeface="+mn-ea"/>
              <a:cs typeface="+mn-cs"/>
            </a:endParaRPr>
          </a:p>
          <a:p>
            <a:endParaRPr lang="en-US" sz="1600" i="1" dirty="0">
              <a:latin typeface="+mn-lt"/>
              <a:ea typeface="+mn-ea"/>
              <a:cs typeface="+mn-cs"/>
            </a:endParaRPr>
          </a:p>
          <a:p>
            <a:endParaRPr lang="en-US" sz="1600" i="1" dirty="0">
              <a:latin typeface="+mn-lt"/>
              <a:ea typeface="+mn-ea"/>
              <a:cs typeface="+mn-cs"/>
            </a:endParaRPr>
          </a:p>
          <a:p>
            <a:r>
              <a:rPr lang="en-US" sz="1400" i="1" dirty="0">
                <a:latin typeface="+mn-lt"/>
                <a:ea typeface="+mn-ea"/>
                <a:cs typeface="+mn-cs"/>
              </a:rPr>
              <a:t>Source: Engage Victoria, 23 October 2019</a:t>
            </a:r>
            <a:endParaRPr lang="en-AU" sz="1400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36F8B-3B85-41F6-B57C-1B4F38A7F548}"/>
              </a:ext>
            </a:extLst>
          </p:cNvPr>
          <p:cNvSpPr txBox="1"/>
          <p:nvPr/>
        </p:nvSpPr>
        <p:spPr>
          <a:xfrm>
            <a:off x="3958598" y="3418168"/>
            <a:ext cx="46573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●"/>
            </a:pPr>
            <a:r>
              <a:rPr lang="en-AU">
                <a:solidFill>
                  <a:srgbClr val="000066"/>
                </a:solidFill>
              </a:rPr>
              <a:t>Easy to understand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AU">
                <a:solidFill>
                  <a:schemeClr val="accent2">
                    <a:lumMod val="75000"/>
                  </a:schemeClr>
                </a:solidFill>
              </a:rPr>
              <a:t>Somewhat easy to understand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AU">
                <a:solidFill>
                  <a:schemeClr val="accent6">
                    <a:lumMod val="50000"/>
                  </a:schemeClr>
                </a:solidFill>
              </a:rPr>
              <a:t>Complicated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AU">
                <a:solidFill>
                  <a:srgbClr val="FF9900"/>
                </a:solidFill>
              </a:rPr>
              <a:t>I have not really looked into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2A2DF-7ED0-448E-833D-68A2AEA5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9" y="2756467"/>
            <a:ext cx="32289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3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DA08-B142-472F-A1F1-DE6D9012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276" y="6356351"/>
            <a:ext cx="954742" cy="365125"/>
          </a:xfrm>
        </p:spPr>
        <p:txBody>
          <a:bodyPr/>
          <a:lstStyle/>
          <a:p>
            <a:fld id="{4BF3FB04-E8D2-B64A-8DA5-CB612F257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ABA98DB-7FAA-481A-81A0-44C453D4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65126"/>
            <a:ext cx="6649571" cy="1325563"/>
          </a:xfrm>
        </p:spPr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A1DFEE1-1F22-4496-89FF-FC4484A4DAC0}"/>
              </a:ext>
            </a:extLst>
          </p:cNvPr>
          <p:cNvSpPr txBox="1">
            <a:spLocks/>
          </p:cNvSpPr>
          <p:nvPr/>
        </p:nvSpPr>
        <p:spPr>
          <a:xfrm>
            <a:off x="430305" y="1573122"/>
            <a:ext cx="8421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+mn-lt"/>
                <a:ea typeface="+mn-ea"/>
                <a:cs typeface="+mn-cs"/>
              </a:rPr>
              <a:t>Figure 6: </a:t>
            </a:r>
            <a:r>
              <a:rPr lang="en-US" sz="2400" i="1">
                <a:latin typeface="+mn-lt"/>
                <a:ea typeface="+mn-ea"/>
                <a:cs typeface="+mn-cs"/>
              </a:rPr>
              <a:t>“Have you ever given feedback to your council on rates?”</a:t>
            </a:r>
            <a:endParaRPr lang="en-AU" sz="2400" i="1">
              <a:latin typeface="+mn-lt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094ACA9-2E81-4DA4-BF5A-4DBB63953CD2}"/>
              </a:ext>
            </a:extLst>
          </p:cNvPr>
          <p:cNvSpPr txBox="1">
            <a:spLocks/>
          </p:cNvSpPr>
          <p:nvPr/>
        </p:nvSpPr>
        <p:spPr>
          <a:xfrm>
            <a:off x="194982" y="5532437"/>
            <a:ext cx="8421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latin typeface="+mn-lt"/>
              <a:ea typeface="+mn-ea"/>
              <a:cs typeface="+mn-cs"/>
            </a:endParaRPr>
          </a:p>
          <a:p>
            <a:endParaRPr lang="en-US" sz="1600" i="1" dirty="0">
              <a:latin typeface="+mn-lt"/>
              <a:ea typeface="+mn-ea"/>
              <a:cs typeface="+mn-cs"/>
            </a:endParaRPr>
          </a:p>
          <a:p>
            <a:endParaRPr lang="en-US" sz="1600" i="1" dirty="0">
              <a:latin typeface="+mn-lt"/>
              <a:ea typeface="+mn-ea"/>
              <a:cs typeface="+mn-cs"/>
            </a:endParaRPr>
          </a:p>
          <a:p>
            <a:r>
              <a:rPr lang="en-US" sz="1400" i="1" dirty="0">
                <a:latin typeface="+mn-lt"/>
                <a:ea typeface="+mn-ea"/>
                <a:cs typeface="+mn-cs"/>
              </a:rPr>
              <a:t>Source: Engage Victoria, 23 October 2019</a:t>
            </a:r>
            <a:endParaRPr lang="en-AU" sz="1400" i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A0CE3-D95D-4D56-ADDE-B7E8145F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2740943"/>
            <a:ext cx="4340679" cy="33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[How Rates Work Video – available on the main page of www.engage.vic.gov.au/rating-review.]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76CC3-79AB-47DB-8CF0-D0D44F242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/>
              <a:t>What else?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992652-E238-4C64-8B4B-B8F0AF00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DB4EF-6565-49AE-BCBD-3E349C69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76CC3-79AB-47DB-8CF0-D0D44F24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825625"/>
            <a:ext cx="7748494" cy="4351338"/>
          </a:xfrm>
        </p:spPr>
        <p:txBody>
          <a:bodyPr>
            <a:normAutofit/>
          </a:bodyPr>
          <a:lstStyle/>
          <a:p>
            <a:pPr algn="ctr"/>
            <a:endParaRPr lang="en-AU" sz="4000" b="1" dirty="0"/>
          </a:p>
          <a:p>
            <a:pPr algn="ctr"/>
            <a:r>
              <a:rPr lang="en-AU" sz="3200" dirty="0">
                <a:hlinkClick r:id="rId3"/>
              </a:rPr>
              <a:t>https://engage.vic.gov.au/rating-review</a:t>
            </a:r>
            <a:endParaRPr lang="en-AU" sz="3200" dirty="0"/>
          </a:p>
          <a:p>
            <a:pPr algn="ctr"/>
            <a:endParaRPr lang="en-AU" sz="3200" dirty="0"/>
          </a:p>
          <a:p>
            <a:pPr algn="ctr"/>
            <a:r>
              <a:rPr lang="en-AU" sz="4000" dirty="0"/>
              <a:t>  P. 03 9948 8533   </a:t>
            </a:r>
          </a:p>
          <a:p>
            <a:pPr algn="ctr"/>
            <a:endParaRPr lang="en-AU" sz="4000" dirty="0"/>
          </a:p>
          <a:p>
            <a:pPr algn="ctr"/>
            <a:r>
              <a:rPr lang="en-AU" sz="3600" dirty="0">
                <a:hlinkClick r:id="rId4"/>
              </a:rPr>
              <a:t>rating.review@delwp.vic.gov.au </a:t>
            </a:r>
            <a:endParaRPr lang="en-AU" sz="3600" dirty="0"/>
          </a:p>
          <a:p>
            <a:pPr algn="ctr"/>
            <a:endParaRPr lang="en-AU" sz="4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992652-E238-4C64-8B4B-B8F0AF00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DB4EF-6565-49AE-BCBD-3E349C69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306" y="1825625"/>
            <a:ext cx="7563970" cy="4351338"/>
          </a:xfrm>
        </p:spPr>
        <p:txBody>
          <a:bodyPr/>
          <a:lstStyle/>
          <a:p>
            <a:pPr algn="ctr"/>
            <a:r>
              <a:rPr lang="en-US" sz="2400" dirty="0"/>
              <a:t>Panel Members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Dr Kathy Alexander (Chair)  </a:t>
            </a:r>
            <a:endParaRPr lang="en-AU" sz="2400" dirty="0"/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dirty="0" err="1"/>
              <a:t>Mr</a:t>
            </a:r>
            <a:r>
              <a:rPr lang="en-US" sz="2400" dirty="0"/>
              <a:t> John Tanner AM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Dr Ron Ben-David 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Must report to the Minister for Local Government by 31 March 2020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2577" y="2606433"/>
            <a:ext cx="6438846" cy="2896900"/>
          </a:xfrm>
        </p:spPr>
        <p:txBody>
          <a:bodyPr/>
          <a:lstStyle/>
          <a:p>
            <a:pPr algn="ctr"/>
            <a:endParaRPr lang="en-US" sz="3600"/>
          </a:p>
          <a:p>
            <a:pPr algn="ctr"/>
            <a:r>
              <a:rPr lang="en-US" sz="4800" b="1" i="1"/>
              <a:t>Equity and fairness in rating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306" y="1825625"/>
            <a:ext cx="8039926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AU" sz="3200" b="1"/>
              <a:t>3-month consultation</a:t>
            </a:r>
          </a:p>
          <a:p>
            <a:endParaRPr lang="en-AU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/>
              <a:t>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/>
              <a:t>Quick online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/>
              <a:t>Written submissions for public and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/>
              <a:t>Public forums around Victoria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/>
              <a:t>Parallel meetings with Mayors, councillors and council CEOs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/>
              <a:t>Your feedback today is welcomed on key themes and other issues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A23B25-B4C2-44C1-8F22-3C2BC30D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65126"/>
            <a:ext cx="5872959" cy="910519"/>
          </a:xfrm>
        </p:spPr>
        <p:txBody>
          <a:bodyPr>
            <a:normAutofit fontScale="90000"/>
          </a:bodyPr>
          <a:lstStyle/>
          <a:p>
            <a:r>
              <a:rPr lang="en-US" sz="3200"/>
              <a:t>Local Government Rating System Review</a:t>
            </a:r>
            <a:endParaRPr lang="en-AU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4EA3-352A-4EC2-9154-077E5BF8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357ED3-9B95-40E5-8379-8337DE7C9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21312"/>
              </p:ext>
            </p:extLst>
          </p:nvPr>
        </p:nvGraphicFramePr>
        <p:xfrm>
          <a:off x="430305" y="1336550"/>
          <a:ext cx="8239133" cy="520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C38F3F-6F10-4C7E-9208-610F765E065D}"/>
              </a:ext>
            </a:extLst>
          </p:cNvPr>
          <p:cNvSpPr txBox="1"/>
          <p:nvPr/>
        </p:nvSpPr>
        <p:spPr>
          <a:xfrm>
            <a:off x="211791" y="623620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/>
              <a:t>Source: Auditor General </a:t>
            </a:r>
          </a:p>
        </p:txBody>
      </p:sp>
    </p:spTree>
    <p:extLst>
      <p:ext uri="{BB962C8B-B14F-4D97-AF65-F5344CB8AC3E}">
        <p14:creationId xmlns:p14="http://schemas.microsoft.com/office/powerpoint/2010/main" val="245116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A187E3-3BC4-411A-8FF4-F73B7321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/>
              <a:t>Q. Should rates be determined by property values? </a:t>
            </a:r>
          </a:p>
          <a:p>
            <a:endParaRPr lang="en-AU" sz="2800" b="1"/>
          </a:p>
          <a:p>
            <a:r>
              <a:rPr lang="en-AU" sz="2800" b="1"/>
              <a:t>Issue: The relationship between property values and rates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F723E-B29C-477A-8206-58AA61C2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1EA1-0235-47F8-8E4D-622B29DC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b="1"/>
              <a:t>Q. Should all property owners pay rates?  </a:t>
            </a:r>
          </a:p>
          <a:p>
            <a:endParaRPr lang="en-US" sz="3200" b="1"/>
          </a:p>
          <a:p>
            <a:r>
              <a:rPr lang="en-US" sz="3200" b="1"/>
              <a:t>Issue: Rate exemptions and waivers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Government Rating System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BAB29-A49A-436B-A5EC-BDE16B1E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FB04-E8D2-B64A-8DA5-CB612F25717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F8F202-99D0-4968-9507-AE25D4366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42878"/>
              </p:ext>
            </p:extLst>
          </p:nvPr>
        </p:nvGraphicFramePr>
        <p:xfrm>
          <a:off x="430305" y="1605776"/>
          <a:ext cx="7375548" cy="444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90E7A2CE-9BD9-410E-8328-44B39107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65126"/>
            <a:ext cx="6649571" cy="1325563"/>
          </a:xfrm>
        </p:spPr>
        <p:txBody>
          <a:bodyPr/>
          <a:lstStyle/>
          <a:p>
            <a:r>
              <a:rPr lang="en-US"/>
              <a:t>Local Government Rating System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D6C66-061B-4EA0-8F98-D76F3B8C9059}"/>
              </a:ext>
            </a:extLst>
          </p:cNvPr>
          <p:cNvSpPr txBox="1"/>
          <p:nvPr/>
        </p:nvSpPr>
        <p:spPr>
          <a:xfrm>
            <a:off x="279723" y="6202462"/>
            <a:ext cx="630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Source: Valuer-General Victoria </a:t>
            </a:r>
            <a:endParaRPr lang="en-AU" sz="1600" i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7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VG_Ocean_1">
      <a:dk1>
        <a:srgbClr val="525762"/>
      </a:dk1>
      <a:lt1>
        <a:srgbClr val="FFFFFF"/>
      </a:lt1>
      <a:dk2>
        <a:srgbClr val="525762"/>
      </a:dk2>
      <a:lt2>
        <a:srgbClr val="E7E6E6"/>
      </a:lt2>
      <a:accent1>
        <a:srgbClr val="5F979F"/>
      </a:accent1>
      <a:accent2>
        <a:srgbClr val="00B7E6"/>
      </a:accent2>
      <a:accent3>
        <a:srgbClr val="008489"/>
      </a:accent3>
      <a:accent4>
        <a:srgbClr val="50A8C2"/>
      </a:accent4>
      <a:accent5>
        <a:srgbClr val="00B0B9"/>
      </a:accent5>
      <a:accent6>
        <a:srgbClr val="88DBDF"/>
      </a:accent6>
      <a:hlink>
        <a:srgbClr val="A2ACAB"/>
      </a:hlink>
      <a:folHlink>
        <a:srgbClr val="74AA5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5f32de4-e402-4188-b034-e71ca7d22e54">DOCID208-1308811770-3966</_dlc_DocId>
    <_dlc_DocIdUrl xmlns="a5f32de4-e402-4188-b034-e71ca7d22e54">
      <Url>https://delwpvicgovau.sharepoint.com/sites/ecm_208/_layouts/15/DocIdRedir.aspx?ID=DOCID208-1308811770-3966</Url>
      <Description>DOCID208-1308811770-3966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4B0CBBF2404A4CBF8BF2F9F4DE5108" ma:contentTypeVersion="13" ma:contentTypeDescription="Create a new document." ma:contentTypeScope="" ma:versionID="ecd83107ef066ee3f7d4960fbfce8af6">
  <xsd:schema xmlns:xsd="http://www.w3.org/2001/XMLSchema" xmlns:xs="http://www.w3.org/2001/XMLSchema" xmlns:p="http://schemas.microsoft.com/office/2006/metadata/properties" xmlns:ns2="a5f32de4-e402-4188-b034-e71ca7d22e54" targetNamespace="http://schemas.microsoft.com/office/2006/metadata/properties" ma:root="true" ma:fieldsID="bc641f47535a84082f498068d8698d9e" ns2:_="">
    <xsd:import namespace="a5f32de4-e402-4188-b034-e71ca7d22e5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32de4-e402-4188-b034-e71ca7d22e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C2CF0B7-5757-413B-90EF-F377127BE7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18C52E-FFC7-4EFB-AB77-741AFFB2D71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5f32de4-e402-4188-b034-e71ca7d22e54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709E12-5944-4EED-AD47-5F8305AE1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32de4-e402-4188-b034-e71ca7d22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4D17AE4-952D-4858-A902-DC9D8E28C13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1245</Words>
  <Application>Microsoft Office PowerPoint</Application>
  <PresentationFormat>On-screen Show (4:3)</PresentationFormat>
  <Paragraphs>244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PowerPoint Presentation</vt:lpstr>
      <vt:lpstr>  </vt:lpstr>
      <vt:lpstr>  </vt:lpstr>
      <vt:lpstr>Local Government Rating System Review</vt:lpstr>
      <vt:lpstr>Local Government Rating System Review</vt:lpstr>
      <vt:lpstr>Local Government Rating System Review</vt:lpstr>
      <vt:lpstr>Local Government Rating System Review</vt:lpstr>
      <vt:lpstr>Local Government Rating System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RatingReviewPublicForumPresentation</dc:title>
  <dc:creator>freelancedesigner1</dc:creator>
  <cp:lastModifiedBy>Archana Ananthuni (DELWP)</cp:lastModifiedBy>
  <cp:revision>3</cp:revision>
  <cp:lastPrinted>2019-10-23T01:14:30Z</cp:lastPrinted>
  <dcterms:created xsi:type="dcterms:W3CDTF">2016-09-22T04:28:35Z</dcterms:created>
  <dcterms:modified xsi:type="dcterms:W3CDTF">2019-10-25T01:19:54Z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0x0101009D4B0CBBF2404A4CBF8BF2F9F4DE5108</vt:lpwstr>
  </property>
  <property fmtid="{D5CDD505-2E9C-101B-9397-08002B2CF9AE}" pid="3" name="_dlc_DocIdItemGuid">
    <vt:lpwstr>45ed8885-6392-4f58-ab7b-4f077cc7d5b3</vt:lpwstr>
  </property>
  <property fmtid="{D5CDD505-2E9C-101B-9397-08002B2CF9AE}" pid="4" name="Section">
    <vt:lpwstr/>
  </property>
  <property fmtid="{D5CDD505-2E9C-101B-9397-08002B2CF9AE}" pid="5" name="Order">
    <vt:r8>371200</vt:r8>
  </property>
  <property fmtid="{D5CDD505-2E9C-101B-9397-08002B2CF9AE}" pid="6" name="Language">
    <vt:lpwstr>English</vt:lpwstr>
  </property>
  <property fmtid="{D5CDD505-2E9C-101B-9397-08002B2CF9AE}" pid="7" name="Agency">
    <vt:lpwstr/>
  </property>
  <property fmtid="{D5CDD505-2E9C-101B-9397-08002B2CF9AE}" pid="8" name="Branch">
    <vt:lpwstr/>
  </property>
  <property fmtid="{D5CDD505-2E9C-101B-9397-08002B2CF9AE}" pid="9" name="a25c4e3633654d669cbaa09ae6b70789">
    <vt:lpwstr/>
  </property>
  <property fmtid="{D5CDD505-2E9C-101B-9397-08002B2CF9AE}" pid="10" name="pd01c257034b4e86b1f58279a3bd54c6">
    <vt:lpwstr/>
  </property>
  <property fmtid="{D5CDD505-2E9C-101B-9397-08002B2CF9AE}" pid="11" name="ece32f50ba964e1fbf627a9d83fe6c01">
    <vt:lpwstr/>
  </property>
  <property fmtid="{D5CDD505-2E9C-101B-9397-08002B2CF9AE}" pid="12" name="Local_x0020_Government_x0020_Authority_x0020__x0028_LGA_x0029_">
    <vt:lpwstr/>
  </property>
  <property fmtid="{D5CDD505-2E9C-101B-9397-08002B2CF9AE}" pid="13" name="TaxCatchAll">
    <vt:lpwstr/>
  </property>
  <property fmtid="{D5CDD505-2E9C-101B-9397-08002B2CF9AE}" pid="14" name="ic50d0a05a8e4d9791dac67f8a1e716c">
    <vt:lpwstr/>
  </property>
  <property fmtid="{D5CDD505-2E9C-101B-9397-08002B2CF9AE}" pid="15" name="Dissemination_x0020_Limiting_x0020_Marker">
    <vt:lpwstr/>
  </property>
  <property fmtid="{D5CDD505-2E9C-101B-9397-08002B2CF9AE}" pid="16" name="Division">
    <vt:lpwstr/>
  </property>
  <property fmtid="{D5CDD505-2E9C-101B-9397-08002B2CF9AE}" pid="17" name="k1bd994a94c2413797db3bab8f123f6f">
    <vt:lpwstr/>
  </property>
  <property fmtid="{D5CDD505-2E9C-101B-9397-08002B2CF9AE}" pid="18" name="mfe9accc5a0b4653a7b513b67ffd122d">
    <vt:lpwstr/>
  </property>
  <property fmtid="{D5CDD505-2E9C-101B-9397-08002B2CF9AE}" pid="19" name="n771d69a070c4babbf278c67c8a2b859">
    <vt:lpwstr/>
  </property>
  <property fmtid="{D5CDD505-2E9C-101B-9397-08002B2CF9AE}" pid="20" name="Sub_x002d_Section">
    <vt:lpwstr/>
  </property>
  <property fmtid="{D5CDD505-2E9C-101B-9397-08002B2CF9AE}" pid="21" name="Group1">
    <vt:lpwstr/>
  </property>
  <property fmtid="{D5CDD505-2E9C-101B-9397-08002B2CF9AE}" pid="22" name="fb3179c379644f499d7166d0c985669b">
    <vt:lpwstr/>
  </property>
  <property fmtid="{D5CDD505-2E9C-101B-9397-08002B2CF9AE}" pid="23" name="i5551a600e734172b7209c27fd0b6842">
    <vt:lpwstr/>
  </property>
  <property fmtid="{D5CDD505-2E9C-101B-9397-08002B2CF9AE}" pid="24" name="Security_x0020_Classification">
    <vt:lpwstr/>
  </property>
  <property fmtid="{D5CDD505-2E9C-101B-9397-08002B2CF9AE}" pid="25" name="Sub-Section">
    <vt:lpwstr/>
  </property>
  <property fmtid="{D5CDD505-2E9C-101B-9397-08002B2CF9AE}" pid="26" name="Dissemination Limiting Marker">
    <vt:lpwstr/>
  </property>
  <property fmtid="{D5CDD505-2E9C-101B-9397-08002B2CF9AE}" pid="27" name="Security Classification">
    <vt:lpwstr/>
  </property>
  <property fmtid="{D5CDD505-2E9C-101B-9397-08002B2CF9AE}" pid="28" name="Local Government Authority (LGA)">
    <vt:lpwstr/>
  </property>
</Properties>
</file>